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264" r:id="rId3"/>
    <p:sldId id="258" r:id="rId4"/>
    <p:sldId id="259" r:id="rId5"/>
    <p:sldId id="260" r:id="rId6"/>
    <p:sldId id="261" r:id="rId7"/>
    <p:sldId id="257" r:id="rId8"/>
    <p:sldId id="267" r:id="rId9"/>
    <p:sldId id="262" r:id="rId10"/>
    <p:sldId id="263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86" r:id="rId23"/>
    <p:sldId id="387" r:id="rId24"/>
    <p:sldId id="388" r:id="rId25"/>
    <p:sldId id="278" r:id="rId26"/>
    <p:sldId id="280" r:id="rId27"/>
    <p:sldId id="281" r:id="rId28"/>
    <p:sldId id="282" r:id="rId29"/>
    <p:sldId id="27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4" r:id="rId51"/>
    <p:sldId id="305" r:id="rId52"/>
    <p:sldId id="334" r:id="rId53"/>
    <p:sldId id="303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85" r:id="rId65"/>
    <p:sldId id="316" r:id="rId66"/>
    <p:sldId id="317" r:id="rId67"/>
    <p:sldId id="318" r:id="rId68"/>
    <p:sldId id="320" r:id="rId69"/>
    <p:sldId id="319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59" r:id="rId79"/>
    <p:sldId id="360" r:id="rId80"/>
    <p:sldId id="361" r:id="rId81"/>
    <p:sldId id="362" r:id="rId82"/>
    <p:sldId id="363" r:id="rId83"/>
    <p:sldId id="364" r:id="rId84"/>
    <p:sldId id="329" r:id="rId85"/>
    <p:sldId id="330" r:id="rId86"/>
    <p:sldId id="331" r:id="rId87"/>
    <p:sldId id="332" r:id="rId88"/>
    <p:sldId id="333" r:id="rId89"/>
    <p:sldId id="365" r:id="rId90"/>
    <p:sldId id="366" r:id="rId91"/>
    <p:sldId id="367" r:id="rId92"/>
    <p:sldId id="369" r:id="rId93"/>
    <p:sldId id="371" r:id="rId94"/>
    <p:sldId id="373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384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94B0-15EB-4171-B4A2-60B7410CFA1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1FA07-61D2-4525-8ECC-C959FF2CB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1FA07-61D2-4525-8ECC-C959FF2CBA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0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E67-6C0B-4B40-8779-6E7C63D5348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3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9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5121-EDCD-4BC3-8884-07E7433927A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E682-E833-4FAA-BB0E-E4DD1A070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www-stat.stanford.edu/~tibs/ElemStatLearn/printings/ESLII_prin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github.com/ssun6/plotmicrobiom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5/Lecture19.ppt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45001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afodor.github.io/classes/stats2018/Lecture18.pptx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6049" y="2167003"/>
            <a:ext cx="8298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Visualizing and building statistical models on multivariate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Anthony Fodor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Bioinformatics and Genomics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UNC Charlotte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5955323" y="6294422"/>
            <a:ext cx="532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http://afodor.github.io/classes/ChapelHill2018/ch.pptx</a:t>
            </a:r>
          </a:p>
        </p:txBody>
      </p:sp>
    </p:spTree>
    <p:extLst>
      <p:ext uri="{BB962C8B-B14F-4D97-AF65-F5344CB8AC3E}">
        <p14:creationId xmlns:p14="http://schemas.microsoft.com/office/powerpoint/2010/main" val="3742485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40" y="134873"/>
            <a:ext cx="11157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say you have a spreadsheet that is un-normalized and you want to change it to log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734670"/>
            <a:ext cx="11637847" cy="4294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8796" y="5362898"/>
            <a:ext cx="11350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https://github.com/kwinglee/UrbanRuralChina/blob/master/16SrRNA/inputData/RDP/genus_taxaAsColumns.txt</a:t>
            </a:r>
          </a:p>
        </p:txBody>
      </p:sp>
    </p:spTree>
    <p:extLst>
      <p:ext uri="{BB962C8B-B14F-4D97-AF65-F5344CB8AC3E}">
        <p14:creationId xmlns:p14="http://schemas.microsoft.com/office/powerpoint/2010/main" val="28175191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1914526"/>
            <a:ext cx="65817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3362" y="533401"/>
            <a:ext cx="904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great book, but is insanely over-priced!</a:t>
            </a:r>
          </a:p>
          <a:p>
            <a:r>
              <a:rPr lang="en-US" dirty="0"/>
              <a:t>If you think you will be implementing Bayesian stats in your pipelines, it might be worth having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642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667000"/>
            <a:ext cx="5486400" cy="406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28800" y="152401"/>
            <a:ext cx="7239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b="1" dirty="0"/>
              <a:t>Doing Bayesian Data Analysis: A Tutorial with R and BUG.  </a:t>
            </a:r>
            <a:r>
              <a:rPr lang="en-US" dirty="0"/>
              <a:t>John K. </a:t>
            </a:r>
            <a:r>
              <a:rPr lang="en-US" dirty="0" err="1"/>
              <a:t>Kruschke</a:t>
            </a:r>
            <a:r>
              <a:rPr lang="en-US" dirty="0"/>
              <a:t>.  More approachable, but also not quite as clear or concise as the </a:t>
            </a:r>
            <a:r>
              <a:rPr lang="en-US" dirty="0" err="1"/>
              <a:t>Bolstad</a:t>
            </a:r>
            <a:r>
              <a:rPr lang="en-US" dirty="0"/>
              <a:t> book.  Very nice chapters on Monte Carlo approaches to Bayesian analysis, but a bit heavy on the Bayesian proselytizing for my taste.  Also quite expensive.    Overall, though, a very engaging text.    If you get the Google electronic edition, make sure that your device(s) can show the scanned versions (which are </a:t>
            </a:r>
            <a:r>
              <a:rPr lang="en-US" dirty="0" err="1"/>
              <a:t>DRM’ed</a:t>
            </a:r>
            <a:r>
              <a:rPr lang="en-US" dirty="0"/>
              <a:t> ) as the equations in the default view are illegible.</a:t>
            </a:r>
          </a:p>
          <a:p>
            <a:endParaRPr lang="en-US" dirty="0"/>
          </a:p>
          <a:p>
            <a:r>
              <a:rPr lang="en-US" dirty="0"/>
              <a:t>Be sure to read sample</a:t>
            </a:r>
          </a:p>
          <a:p>
            <a:r>
              <a:rPr lang="en-US" dirty="0"/>
              <a:t>chapters on the device</a:t>
            </a:r>
          </a:p>
          <a:p>
            <a:r>
              <a:rPr lang="en-US" dirty="0"/>
              <a:t>of your choice to make</a:t>
            </a:r>
          </a:p>
          <a:p>
            <a:r>
              <a:rPr lang="en-US" dirty="0"/>
              <a:t>sure formatting is ok</a:t>
            </a:r>
          </a:p>
          <a:p>
            <a:r>
              <a:rPr lang="en-US" dirty="0"/>
              <a:t>before purchasing…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1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1" y="1143000"/>
            <a:ext cx="63341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6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4495800"/>
            <a:ext cx="7246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It’s about $30-$40 and will make your life easier, but is not strictly required.</a:t>
            </a:r>
          </a:p>
          <a:p>
            <a:r>
              <a:rPr lang="en-US" dirty="0"/>
              <a:t>More useful as a reference than as a tutorial…</a:t>
            </a:r>
          </a:p>
        </p:txBody>
      </p:sp>
    </p:spTree>
    <p:extLst>
      <p:ext uri="{BB962C8B-B14F-4D97-AF65-F5344CB8AC3E}">
        <p14:creationId xmlns:p14="http://schemas.microsoft.com/office/powerpoint/2010/main" val="40816208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1" y="1524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On-line resources: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609600"/>
            <a:ext cx="321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http://vassarstats.net/textbook/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Vassar stats book</a:t>
            </a: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990600"/>
            <a:ext cx="7210425" cy="500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57400" y="6172201"/>
            <a:ext cx="838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at least one book that covers canonical statistics.</a:t>
            </a:r>
          </a:p>
          <a:p>
            <a:r>
              <a:rPr lang="en-US" dirty="0"/>
              <a:t>Start with this one (it is free) and then if it is not working for you, consider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8494923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0274"/>
            <a:ext cx="7584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Legal download:</a:t>
            </a:r>
          </a:p>
          <a:p>
            <a:r>
              <a:rPr lang="en-US" dirty="0">
                <a:hlinkClick r:id="rId2"/>
              </a:rPr>
              <a:t>http://www-stat.stanford.edu/~tibs/ElemStatLearn/printings/ESLII_print10.pdf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057400"/>
            <a:ext cx="6838950" cy="47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0"/>
            <a:ext cx="8953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5652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76200"/>
            <a:ext cx="52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less mathematical treatment of the </a:t>
            </a:r>
            <a:r>
              <a:rPr lang="en-US"/>
              <a:t>same material….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1" y="6324600"/>
            <a:ext cx="369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http://www-bcf.usc.edu/~gareth/ISL/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9475" y="1289050"/>
            <a:ext cx="78930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08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472" y="144687"/>
            <a:ext cx="108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(complete) R script to convert a counts table to relative abundance and write the results to a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616" y="6488668"/>
            <a:ext cx="108184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https://github.com/afodor/metagenomicsTools/blob/master/src/classExamples/ch2018/quickNormalization.txt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" y="576503"/>
            <a:ext cx="10310260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966" y="14468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few lines input the file we wish to normalize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" y="908732"/>
            <a:ext cx="12405528" cy="25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9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810153"/>
            <a:ext cx="9126758" cy="5886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906" y="23151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Windows (but not necessarily in Macs or in R-studio, I get this nice view when I type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edit(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0138" y="1452623"/>
            <a:ext cx="26041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Interestingly, changes I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here don’t persist.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 would have to type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&lt;- edit(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have the changes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type into the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spreadsheet stick.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because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structures in R are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Immutable!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3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4481" y="486137"/>
            <a:ext cx="4814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me the sequencing depth per sample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7" y="1858733"/>
            <a:ext cx="8979075" cy="4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919" y="214133"/>
            <a:ext cx="910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type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get a nice graphic of my sequencing depth per sample.  Very easy, informative QA/QC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2" y="1701479"/>
            <a:ext cx="7434043" cy="45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1355560"/>
            <a:ext cx="8797000" cy="5070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491" y="387753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Alternatively, I can easily switch to a log scale…</a:t>
            </a:r>
          </a:p>
        </p:txBody>
      </p:sp>
    </p:spTree>
    <p:extLst>
      <p:ext uri="{BB962C8B-B14F-4D97-AF65-F5344CB8AC3E}">
        <p14:creationId xmlns:p14="http://schemas.microsoft.com/office/powerpoint/2010/main" val="3164048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980" y="144685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directly to switch to relative abundance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92" y="724201"/>
            <a:ext cx="983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7" y="1267430"/>
            <a:ext cx="8697819" cy="4948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382" y="364603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rowSums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should all be 1 (and they are)</a:t>
            </a:r>
          </a:p>
        </p:txBody>
      </p:sp>
    </p:spTree>
    <p:extLst>
      <p:ext uri="{BB962C8B-B14F-4D97-AF65-F5344CB8AC3E}">
        <p14:creationId xmlns:p14="http://schemas.microsoft.com/office/powerpoint/2010/main" val="117911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866" y="578734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myTNorm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now in relative 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6" y="1390810"/>
            <a:ext cx="7953434" cy="46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30" y="208346"/>
            <a:ext cx="9623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“choose your own adventure” workshop (you can do any or all of the below):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(1) Examine data in 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version of R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Some text editor (sublime is a very nice choice, or e-macs or vi or r-studio)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Examine data in our “in development” point and click environment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You will need: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A recent version of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Install our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plotmicrobiome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package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(probably) some patience as our tool is still in development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(3) Let the data and presentation “roll over” you…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use our (provided) data or (if you have a counts table) try to analyze your own…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7054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690" y="190984"/>
            <a:ext cx="741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Finally, we want to be able to write our normalized file to an output file.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little more involved than it seems like it should be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(learning R is mostly learning stupid R tricks…)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7" y="1062640"/>
            <a:ext cx="10310260" cy="5419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88957" y="4797706"/>
            <a:ext cx="839165" cy="30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4704" y="5532699"/>
            <a:ext cx="474562" cy="50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28124" y="4664598"/>
            <a:ext cx="446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by default will not give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sampleIDs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 header.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hacks around that 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315077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2273" y="81024"/>
            <a:ext cx="99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text file in our working directory that can be imported into Excel (or wherever)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1" y="822275"/>
            <a:ext cx="10970350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E4E230-88A1-EA24-DF0D-927CF4277BF5}"/>
              </a:ext>
            </a:extLst>
          </p:cNvPr>
          <p:cNvSpPr txBox="1"/>
          <p:nvPr/>
        </p:nvSpPr>
        <p:spPr>
          <a:xfrm>
            <a:off x="973123" y="394283"/>
            <a:ext cx="7417415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likewise prep our data in our “plot microbiome” tool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directions are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https://github.com/ssun6/plotmicrobiome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(On windows missing packages need to be added from Bioconductor 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after install run: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if (!require("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", quietly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   		 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install.packages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")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::install("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ggtree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")</a:t>
            </a:r>
          </a:p>
          <a:p>
            <a:endParaRPr lang="en-US" sz="1600" dirty="0"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Arial" panose="020B0604020202020204" pitchFamily="34" charset="0"/>
              </a:rPr>
              <a:t>BiocManager</a:t>
            </a:r>
            <a:r>
              <a:rPr lang="en-US" sz="1600" dirty="0">
                <a:latin typeface="Courier New" panose="02070309020205020404" pitchFamily="49" charset="0"/>
                <a:cs typeface="Arial" panose="020B0604020202020204" pitchFamily="34" charset="0"/>
              </a:rPr>
              <a:t>::install("rhdf5")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48AA1-33DC-2E9E-69BD-C319CCD38BC0}"/>
              </a:ext>
            </a:extLst>
          </p:cNvPr>
          <p:cNvSpPr txBox="1"/>
          <p:nvPr/>
        </p:nvSpPr>
        <p:spPr>
          <a:xfrm>
            <a:off x="1059110" y="45131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re-run…</a:t>
            </a:r>
            <a:endParaRPr lang="en-US" dirty="0"/>
          </a:p>
        </p:txBody>
      </p:sp>
      <p:pic>
        <p:nvPicPr>
          <p:cNvPr id="1027" name="Picture 3" descr="Shan Sun | Fodor Lab | UNC Charlotte">
            <a:extLst>
              <a:ext uri="{FF2B5EF4-FFF2-40B4-BE49-F238E27FC236}">
                <a16:creationId xmlns:a16="http://schemas.microsoft.com/office/drawing/2014/main" id="{AD7699E9-4D8C-7FCC-950B-1D045DFF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390" y="3429000"/>
            <a:ext cx="2095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FFFF1-E350-7A5A-7FA5-6E224654369F}"/>
              </a:ext>
            </a:extLst>
          </p:cNvPr>
          <p:cNvSpPr txBox="1"/>
          <p:nvPr/>
        </p:nvSpPr>
        <p:spPr>
          <a:xfrm flipH="1">
            <a:off x="9181330" y="5494789"/>
            <a:ext cx="172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Shan Sun UNCC</a:t>
            </a:r>
          </a:p>
        </p:txBody>
      </p:sp>
    </p:spTree>
    <p:extLst>
      <p:ext uri="{BB962C8B-B14F-4D97-AF65-F5344CB8AC3E}">
        <p14:creationId xmlns:p14="http://schemas.microsoft.com/office/powerpoint/2010/main" val="3787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159138-62C7-1160-CC0E-76888305FA50}"/>
              </a:ext>
            </a:extLst>
          </p:cNvPr>
          <p:cNvSpPr txBox="1"/>
          <p:nvPr/>
        </p:nvSpPr>
        <p:spPr>
          <a:xfrm>
            <a:off x="1090569" y="-33556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we load in raw sequence data (which will be normalized)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87A1C-701B-A850-53E2-679157D2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1" y="335776"/>
            <a:ext cx="2975451" cy="5427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EC2F98-BAEC-66F8-E771-2750B400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5" y="6023512"/>
            <a:ext cx="2429051" cy="7587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8626C-584F-DA90-B0C1-A81C7E6B72B8}"/>
              </a:ext>
            </a:extLst>
          </p:cNvPr>
          <p:cNvCxnSpPr/>
          <p:nvPr/>
        </p:nvCxnSpPr>
        <p:spPr>
          <a:xfrm>
            <a:off x="67112" y="6358855"/>
            <a:ext cx="600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AE9B5E-D16B-84BA-BFDD-2B5AC5090324}"/>
              </a:ext>
            </a:extLst>
          </p:cNvPr>
          <p:cNvSpPr txBox="1"/>
          <p:nvPr/>
        </p:nvSpPr>
        <p:spPr>
          <a:xfrm>
            <a:off x="8389" y="602329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Hit run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A08FAA-77C5-9C95-9FAC-1A50C5A1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012" y="1188428"/>
            <a:ext cx="8606988" cy="1428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351F1-2A2A-5A77-DA5C-8CD105D85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51" y="511210"/>
            <a:ext cx="8606988" cy="5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40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FB701-760F-AD07-6B09-89F004BD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732245"/>
            <a:ext cx="11801475" cy="5762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64194-7DEA-84E6-C9AF-D85D6C1A8040}"/>
              </a:ext>
            </a:extLst>
          </p:cNvPr>
          <p:cNvSpPr txBox="1"/>
          <p:nvPr/>
        </p:nvSpPr>
        <p:spPr>
          <a:xfrm>
            <a:off x="872455" y="26844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 we load the metadata…</a:t>
            </a:r>
          </a:p>
        </p:txBody>
      </p:sp>
    </p:spTree>
    <p:extLst>
      <p:ext uri="{BB962C8B-B14F-4D97-AF65-F5344CB8AC3E}">
        <p14:creationId xmlns:p14="http://schemas.microsoft.com/office/powerpoint/2010/main" val="383147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77118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04304" y="111116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1BF19F-1EB0-45B6-B089-948953DD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3" y="1500930"/>
            <a:ext cx="11360458" cy="332598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9BFB8E-2A25-402C-9FA7-3B466AA46606}"/>
              </a:ext>
            </a:extLst>
          </p:cNvPr>
          <p:cNvCxnSpPr/>
          <p:nvPr/>
        </p:nvCxnSpPr>
        <p:spPr>
          <a:xfrm>
            <a:off x="4168239" y="1140031"/>
            <a:ext cx="7327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2A75D9-CED7-4ACB-9A87-E42C520A3664}"/>
              </a:ext>
            </a:extLst>
          </p:cNvPr>
          <p:cNvSpPr txBox="1"/>
          <p:nvPr/>
        </p:nvSpPr>
        <p:spPr>
          <a:xfrm>
            <a:off x="4833256" y="320634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340 taxa in our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can’t make a 340 dimensional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D37BF-3878-40F5-807F-FD4643143FA2}"/>
              </a:ext>
            </a:extLst>
          </p:cNvPr>
          <p:cNvSpPr txBox="1"/>
          <p:nvPr/>
        </p:nvSpPr>
        <p:spPr>
          <a:xfrm>
            <a:off x="1591294" y="5106390"/>
            <a:ext cx="864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ordination to reduce the dimensionality (and complexity of our dataset)</a:t>
            </a:r>
          </a:p>
        </p:txBody>
      </p:sp>
    </p:spTree>
    <p:extLst>
      <p:ext uri="{BB962C8B-B14F-4D97-AF65-F5344CB8AC3E}">
        <p14:creationId xmlns:p14="http://schemas.microsoft.com/office/powerpoint/2010/main" val="2918938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984" y="263047"/>
            <a:ext cx="7785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reduce the dimensionality of our complex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go from a  (20 * 340 ) spreadsheet to a ( 20* 2 ) spreadsheet.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will allow us to better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what is going on with our data… </a:t>
            </a:r>
          </a:p>
        </p:txBody>
      </p:sp>
    </p:spTree>
    <p:extLst>
      <p:ext uri="{BB962C8B-B14F-4D97-AF65-F5344CB8AC3E}">
        <p14:creationId xmlns:p14="http://schemas.microsoft.com/office/powerpoint/2010/main" val="153145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0767" y="419622"/>
            <a:ext cx="560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Ordination is a form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compression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data compression from music and photos…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666" y="2022953"/>
            <a:ext cx="109696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song on a CD might be 350 MB (megabytes)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compress the song to an MP3 for our phone so that is only, maybe 6 MB big.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compression captures what is essential about the song, but in less space.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Potentially, the more we compress, the worse the song sounds!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ordination attempts to capture what is essential in our ~340 taxa, but in 2 columns.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do this by taking advantage of duplicate information.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Imagine all the 340 taxa are highly correlated.  We could remove the extra information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those columns and still have all the important information in the spreadsheet with much less space…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767" y="5824603"/>
            <a:ext cx="828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A more mathematical treatment describing the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compression is here: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http://afodor.github.io/classes/stats2015/Lecture19.pptx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3772308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3CFFA-4F98-4623-8B7A-F8A1B3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80C1C-5893-4B4D-AD50-04B48D643ADE}"/>
              </a:ext>
            </a:extLst>
          </p:cNvPr>
          <p:cNvSpPr txBox="1"/>
          <p:nvPr/>
        </p:nvSpPr>
        <p:spPr>
          <a:xfrm>
            <a:off x="605641" y="296883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complete script for data ordination from a (in this case) log-normalized data file…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E0071-5993-46D0-82BA-12E144A1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27" y="1031620"/>
            <a:ext cx="4305461" cy="36963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1D3E89-52F0-4A9A-AFFD-FEC402D18F1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39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19414"/>
            <a:ext cx="4775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following along with our datasets…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be using the data from this paper…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6538"/>
            <a:ext cx="10137562" cy="4620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7935" y="6112505"/>
            <a:ext cx="8920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https://microbiomejournal.biomedcentral.com/articles/10.1186/s40168-017-0338-7</a:t>
            </a:r>
          </a:p>
        </p:txBody>
      </p:sp>
    </p:spTree>
    <p:extLst>
      <p:ext uri="{BB962C8B-B14F-4D97-AF65-F5344CB8AC3E}">
        <p14:creationId xmlns:p14="http://schemas.microsoft.com/office/powerpoint/2010/main" val="3696721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6CE36-AE4B-494D-8AA9-BBECC4F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A5AB0-3E12-4B4B-ABFC-10B3ED508D95}"/>
              </a:ext>
            </a:extLst>
          </p:cNvPr>
          <p:cNvCxnSpPr/>
          <p:nvPr/>
        </p:nvCxnSpPr>
        <p:spPr>
          <a:xfrm flipH="1">
            <a:off x="3053166" y="1301858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FF7A82-3186-4B77-8113-AA3BC9541748}"/>
              </a:ext>
            </a:extLst>
          </p:cNvPr>
          <p:cNvSpPr txBox="1"/>
          <p:nvPr/>
        </p:nvSpPr>
        <p:spPr>
          <a:xfrm>
            <a:off x="4821383" y="997527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library that will run our ordination.  Uncomment this the first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run your program to download and install the program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60F8E-A4A5-4D06-88F2-572E1FAAABE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128492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03C80-8DD9-43FB-ACF1-57338C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FD45F8-6E22-4129-B350-641A28741897}"/>
              </a:ext>
            </a:extLst>
          </p:cNvPr>
          <p:cNvCxnSpPr/>
          <p:nvPr/>
        </p:nvCxnSpPr>
        <p:spPr>
          <a:xfrm flipH="1">
            <a:off x="2055639" y="1598740"/>
            <a:ext cx="1689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5CB7F-CDF0-4134-917A-0401CC9B9895}"/>
              </a:ext>
            </a:extLst>
          </p:cNvPr>
          <p:cNvSpPr txBox="1"/>
          <p:nvPr/>
        </p:nvSpPr>
        <p:spPr>
          <a:xfrm>
            <a:off x="3835728" y="1438697"/>
            <a:ext cx="693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line tells R to load the “vegan” library into memory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6EFD-5F46-43F5-A255-A1E541B8DBCB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557235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AB448D-7722-4E28-8DCF-D3277ABF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50508"/>
            <a:ext cx="118491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549D9-1E12-4920-96C0-D53BF6450422}"/>
              </a:ext>
            </a:extLst>
          </p:cNvPr>
          <p:cNvSpPr txBox="1"/>
          <p:nvPr/>
        </p:nvSpPr>
        <p:spPr>
          <a:xfrm>
            <a:off x="819397" y="29688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vegan package has many useful tools for dealing with ecology count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(like sequencing data from metagenomics)</a:t>
            </a:r>
          </a:p>
        </p:txBody>
      </p:sp>
    </p:spTree>
    <p:extLst>
      <p:ext uri="{BB962C8B-B14F-4D97-AF65-F5344CB8AC3E}">
        <p14:creationId xmlns:p14="http://schemas.microsoft.com/office/powerpoint/2010/main" val="49429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59CAB-276D-409E-BB50-FDB88781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FD395-1EAD-4795-9590-6C004FC24674}"/>
              </a:ext>
            </a:extLst>
          </p:cNvPr>
          <p:cNvCxnSpPr/>
          <p:nvPr/>
        </p:nvCxnSpPr>
        <p:spPr>
          <a:xfrm flipH="1">
            <a:off x="1769432" y="2161309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A6795E-8A45-4F2E-9302-9CC926202F20}"/>
              </a:ext>
            </a:extLst>
          </p:cNvPr>
          <p:cNvSpPr txBox="1"/>
          <p:nvPr/>
        </p:nvSpPr>
        <p:spPr>
          <a:xfrm>
            <a:off x="2885707" y="1983179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before we start R in a clean state (we would not do this if this were part of a larger suite)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86D873-1E92-42AC-A39D-E360DBCD4F50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86287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59179-6390-42F6-B604-C1DFAA40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12401-D4CC-46B2-B33C-B34464E6DD14}"/>
              </a:ext>
            </a:extLst>
          </p:cNvPr>
          <p:cNvCxnSpPr/>
          <p:nvPr/>
        </p:nvCxnSpPr>
        <p:spPr>
          <a:xfrm flipH="1">
            <a:off x="7315209" y="27075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FF7E8E-410A-4E3B-8AE3-7054F0519264}"/>
              </a:ext>
            </a:extLst>
          </p:cNvPr>
          <p:cNvSpPr txBox="1"/>
          <p:nvPr/>
        </p:nvSpPr>
        <p:spPr>
          <a:xfrm>
            <a:off x="7515885" y="2398816"/>
            <a:ext cx="41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tell R where we have the data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(this can alternatively be a URL)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64CA9-E07D-4E92-AC55-96A1BC744B63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35562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28744-06F7-44B2-A32A-49C718B4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1DBED8-1622-4088-87A7-1BADADFA2DDE}"/>
              </a:ext>
            </a:extLst>
          </p:cNvPr>
          <p:cNvCxnSpPr/>
          <p:nvPr/>
        </p:nvCxnSpPr>
        <p:spPr>
          <a:xfrm flipH="1">
            <a:off x="7315209" y="3291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8C4E0D-48D8-4C40-9F7D-9A6EC61F7471}"/>
              </a:ext>
            </a:extLst>
          </p:cNvPr>
          <p:cNvSpPr txBox="1"/>
          <p:nvPr/>
        </p:nvSpPr>
        <p:spPr>
          <a:xfrm>
            <a:off x="7711161" y="2995716"/>
            <a:ext cx="363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before we read our data into 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E2DB94-17BB-4921-94DA-990E9D760A0D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215133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D0DCA-330B-4282-80A7-410E7847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4632"/>
            <a:ext cx="7879957" cy="238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4F2D-EA23-4196-8229-F345E69C8C96}"/>
              </a:ext>
            </a:extLst>
          </p:cNvPr>
          <p:cNvSpPr txBox="1"/>
          <p:nvPr/>
        </p:nvSpPr>
        <p:spPr>
          <a:xfrm>
            <a:off x="495300" y="342900"/>
            <a:ext cx="986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this point in our program, our spreadsheet has 160 samples (rows) and &gt; 340 taxa (columns)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2623-1B12-4036-8167-5354E774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3249057"/>
            <a:ext cx="8156575" cy="350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7F2A5-D090-4460-8DC1-B7BAA1DAD09C}"/>
              </a:ext>
            </a:extLst>
          </p:cNvPr>
          <p:cNvSpPr txBox="1"/>
          <p:nvPr/>
        </p:nvSpPr>
        <p:spPr>
          <a:xfrm>
            <a:off x="6553200" y="2832100"/>
            <a:ext cx="118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 </a:t>
            </a:r>
            <a:r>
              <a:rPr lang="en-US" dirty="0" err="1"/>
              <a:t>myT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1AB7A-5B4B-4CEB-A56B-A409B9869862}"/>
              </a:ext>
            </a:extLst>
          </p:cNvPr>
          <p:cNvSpPr txBox="1"/>
          <p:nvPr/>
        </p:nvSpPr>
        <p:spPr>
          <a:xfrm>
            <a:off x="609600" y="3797300"/>
            <a:ext cx="2441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both the forward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backwards reads;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want to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forward reads</a:t>
            </a:r>
          </a:p>
        </p:txBody>
      </p:sp>
    </p:spTree>
    <p:extLst>
      <p:ext uri="{BB962C8B-B14F-4D97-AF65-F5344CB8AC3E}">
        <p14:creationId xmlns:p14="http://schemas.microsoft.com/office/powerpoint/2010/main" val="1151734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A5C2F-A4BA-4ABD-A563-9523AA6D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48FD9E-35DC-49F0-B795-626E697E1C77}"/>
              </a:ext>
            </a:extLst>
          </p:cNvPr>
          <p:cNvCxnSpPr/>
          <p:nvPr/>
        </p:nvCxnSpPr>
        <p:spPr>
          <a:xfrm flipH="1">
            <a:off x="3632209" y="38759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BF99AE-1018-4B89-920B-061CFAC5A24B}"/>
              </a:ext>
            </a:extLst>
          </p:cNvPr>
          <p:cNvSpPr txBox="1"/>
          <p:nvPr/>
        </p:nvSpPr>
        <p:spPr>
          <a:xfrm>
            <a:off x="4386464" y="3592616"/>
            <a:ext cx="59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only keep the rows where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4624F-6EF3-42DE-BC9F-CC336FA04028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3543057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CF671-F1F4-4952-A73C-C5EDAED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993775"/>
            <a:ext cx="7496175" cy="265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ECB1D-8F9B-4E76-A10C-DD4F3182F261}"/>
              </a:ext>
            </a:extLst>
          </p:cNvPr>
          <p:cNvSpPr txBox="1"/>
          <p:nvPr/>
        </p:nvSpPr>
        <p:spPr>
          <a:xfrm>
            <a:off x="1079500" y="165100"/>
            <a:ext cx="739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we filter, only the rows for which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readNumber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was 1 are left…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07D0-9033-4BBC-8A31-9E3DC480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16" y="3281752"/>
            <a:ext cx="5613184" cy="3445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DDFB0-1FCF-4434-8B66-3CEC74E99ACD}"/>
              </a:ext>
            </a:extLst>
          </p:cNvPr>
          <p:cNvSpPr txBox="1"/>
          <p:nvPr/>
        </p:nvSpPr>
        <p:spPr>
          <a:xfrm>
            <a:off x="6845300" y="287020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edit(</a:t>
            </a:r>
            <a:r>
              <a:rPr lang="en-US" dirty="0" err="1"/>
              <a:t>myT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2763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1BF32-FA63-4511-91CC-634E85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28825"/>
            <a:ext cx="9071347" cy="140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1074E-73C4-4BFB-BE42-2C30C5D03B0C}"/>
              </a:ext>
            </a:extLst>
          </p:cNvPr>
          <p:cNvSpPr txBox="1"/>
          <p:nvPr/>
        </p:nvSpPr>
        <p:spPr>
          <a:xfrm>
            <a:off x="800100" y="431800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quickly subset data tables is one of the most powerful features of R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99B9D-4C4C-49DB-878C-8AFFB38D2EFC}"/>
              </a:ext>
            </a:extLst>
          </p:cNvPr>
          <p:cNvCxnSpPr/>
          <p:nvPr/>
        </p:nvCxnSpPr>
        <p:spPr>
          <a:xfrm flipH="1" flipV="1">
            <a:off x="7785100" y="2400300"/>
            <a:ext cx="723900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55959E-6483-4E4E-905C-6B70BDDEC8A0}"/>
              </a:ext>
            </a:extLst>
          </p:cNvPr>
          <p:cNvSpPr txBox="1"/>
          <p:nvPr/>
        </p:nvSpPr>
        <p:spPr>
          <a:xfrm>
            <a:off x="8216900" y="3225800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columns 10-13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one subject at one timepoint</a:t>
            </a:r>
          </a:p>
        </p:txBody>
      </p:sp>
    </p:spTree>
    <p:extLst>
      <p:ext uri="{BB962C8B-B14F-4D97-AF65-F5344CB8AC3E}">
        <p14:creationId xmlns:p14="http://schemas.microsoft.com/office/powerpoint/2010/main" val="358291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142" y="306888"/>
            <a:ext cx="93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 and r-scripts were nicely organized by Kathryn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Winglee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(now of the CDC in Atlanta)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50" y="6263107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https://github.com/kwinglee/UrbanRuralChina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1320892"/>
            <a:ext cx="11264123" cy="2523269"/>
          </a:xfrm>
          <a:prstGeom prst="rect">
            <a:avLst/>
          </a:prstGeom>
        </p:spPr>
      </p:pic>
      <p:pic>
        <p:nvPicPr>
          <p:cNvPr id="1026" name="Picture 2" descr="Winglee, Kathr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2" y="4543512"/>
            <a:ext cx="2095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20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4F5AD-9586-41DC-AB69-59A1F47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ABD150-415F-42AE-B5E0-981074089EA4}"/>
              </a:ext>
            </a:extLst>
          </p:cNvPr>
          <p:cNvCxnSpPr/>
          <p:nvPr/>
        </p:nvCxnSpPr>
        <p:spPr>
          <a:xfrm flipH="1">
            <a:off x="3124209" y="44347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FECD9C-8412-4AD2-8E34-E5B95D3191B6}"/>
              </a:ext>
            </a:extLst>
          </p:cNvPr>
          <p:cNvSpPr txBox="1"/>
          <p:nvPr/>
        </p:nvSpPr>
        <p:spPr>
          <a:xfrm>
            <a:off x="3240241" y="4011716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separate the data we want to ordinate from the first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4 columns of metadata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D2280-75CA-4539-9988-A67404BF7E5E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1359000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802DA-2BAF-4A6E-A3C6-AA7E6014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068387"/>
            <a:ext cx="8724900" cy="45434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00CD63-D0D3-4D90-BF07-D32C609F3143}"/>
              </a:ext>
            </a:extLst>
          </p:cNvPr>
          <p:cNvCxnSpPr/>
          <p:nvPr/>
        </p:nvCxnSpPr>
        <p:spPr>
          <a:xfrm flipV="1">
            <a:off x="1463965" y="3086100"/>
            <a:ext cx="898235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EB8BE9-6412-4286-A6AD-23F68D96941A}"/>
              </a:ext>
            </a:extLst>
          </p:cNvPr>
          <p:cNvSpPr txBox="1"/>
          <p:nvPr/>
        </p:nvSpPr>
        <p:spPr>
          <a:xfrm>
            <a:off x="292100" y="3962400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 first 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599067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60B08-6554-437A-BF83-AF1A17D4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3EE9A6-ACC5-4D74-961E-87C855193CA0}"/>
              </a:ext>
            </a:extLst>
          </p:cNvPr>
          <p:cNvCxnSpPr/>
          <p:nvPr/>
        </p:nvCxnSpPr>
        <p:spPr>
          <a:xfrm flipH="1">
            <a:off x="4699009" y="4980874"/>
            <a:ext cx="1092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9EC624-98F9-4414-A73B-C9F3CDC19514}"/>
              </a:ext>
            </a:extLst>
          </p:cNvPr>
          <p:cNvSpPr txBox="1"/>
          <p:nvPr/>
        </p:nvSpPr>
        <p:spPr>
          <a:xfrm>
            <a:off x="5668743" y="4735616"/>
            <a:ext cx="471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do the ordination/data compression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E6710-DAB5-4486-8A33-254232C45191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</p:spTree>
    <p:extLst>
      <p:ext uri="{BB962C8B-B14F-4D97-AF65-F5344CB8AC3E}">
        <p14:creationId xmlns:p14="http://schemas.microsoft.com/office/powerpoint/2010/main" val="742461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07BE8-A6C9-4FC8-B4ED-32E1ABA2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" y="1031620"/>
            <a:ext cx="9201077" cy="4628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AFE44-E888-4713-B0B9-3A42F74C70CE}"/>
              </a:ext>
            </a:extLst>
          </p:cNvPr>
          <p:cNvSpPr txBox="1"/>
          <p:nvPr/>
        </p:nvSpPr>
        <p:spPr>
          <a:xfrm>
            <a:off x="8931924" y="47991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plot the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0B557-64B3-453C-B834-99B97318C5E9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85BA4B-2271-49FF-8B78-F8D1C4B7DB98}"/>
              </a:ext>
            </a:extLst>
          </p:cNvPr>
          <p:cNvCxnSpPr/>
          <p:nvPr/>
        </p:nvCxnSpPr>
        <p:spPr>
          <a:xfrm flipH="1">
            <a:off x="8877300" y="5181600"/>
            <a:ext cx="393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8DF19-1E57-4907-803E-A6149682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7" y="734787"/>
            <a:ext cx="3630613" cy="3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95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767F2-DBA6-40C9-B330-65516DD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680797"/>
            <a:ext cx="6323013" cy="5496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CF232-3EE6-402E-A07D-5B8BDB225127}"/>
              </a:ext>
            </a:extLst>
          </p:cNvPr>
          <p:cNvSpPr txBox="1"/>
          <p:nvPr/>
        </p:nvSpPr>
        <p:spPr>
          <a:xfrm>
            <a:off x="2541587" y="28709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graph is not quite publication ready….</a:t>
            </a:r>
          </a:p>
        </p:txBody>
      </p:sp>
    </p:spTree>
    <p:extLst>
      <p:ext uri="{BB962C8B-B14F-4D97-AF65-F5344CB8AC3E}">
        <p14:creationId xmlns:p14="http://schemas.microsoft.com/office/powerpoint/2010/main" val="3065881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AA094-6C3B-41F2-845E-744A36E23C8B}"/>
              </a:ext>
            </a:extLst>
          </p:cNvPr>
          <p:cNvSpPr txBox="1"/>
          <p:nvPr/>
        </p:nvSpPr>
        <p:spPr>
          <a:xfrm>
            <a:off x="647700" y="6121400"/>
            <a:ext cx="9657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pass options to our plot function to make the graph a little easier to see and a legend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searches help us find these commands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907FB-F677-4646-8940-4D3D68F4D4AA}"/>
              </a:ext>
            </a:extLst>
          </p:cNvPr>
          <p:cNvSpPr/>
          <p:nvPr/>
        </p:nvSpPr>
        <p:spPr>
          <a:xfrm>
            <a:off x="228600" y="-38099"/>
            <a:ext cx="42799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plot(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[,1], </a:t>
            </a:r>
            <a:r>
              <a:rPr lang="en-US" dirty="0" err="1">
                <a:latin typeface="Courier New" panose="02070309020205020404" pitchFamily="49" charset="0"/>
              </a:rPr>
              <a:t>myPCOA$CA$u</a:t>
            </a:r>
            <a:r>
              <a:rPr lang="en-US" dirty="0">
                <a:latin typeface="Courier New" panose="02070309020205020404" pitchFamily="49" charset="0"/>
              </a:rPr>
              <a:t>[,2],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col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myT$ruralUrban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== "rural", "red", "blue"),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1",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="MDS 2", main="Rural urban MDS",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legend( 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topleft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", legend=c("urban", "rural"), col=c("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red","blue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"),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=19,cex=1.3 )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564C9-2144-4B45-B03B-A73663D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90269"/>
            <a:ext cx="6076052" cy="6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1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01A13-DF9B-47CB-84F3-8CB83527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4" y="1092199"/>
            <a:ext cx="7140575" cy="441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EE82A-79AE-4B51-BBCE-202E3774AB74}"/>
              </a:ext>
            </a:extLst>
          </p:cNvPr>
          <p:cNvSpPr/>
          <p:nvPr/>
        </p:nvSpPr>
        <p:spPr>
          <a:xfrm>
            <a:off x="4974471" y="5974834"/>
            <a:ext cx="569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https://www.statmethods.net/advgraphs/parameters.html</a:t>
            </a:r>
          </a:p>
        </p:txBody>
      </p:sp>
    </p:spTree>
    <p:extLst>
      <p:ext uri="{BB962C8B-B14F-4D97-AF65-F5344CB8AC3E}">
        <p14:creationId xmlns:p14="http://schemas.microsoft.com/office/powerpoint/2010/main" val="1538190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8668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8C84-08E9-4012-975E-0AF4785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705405"/>
            <a:ext cx="8600589" cy="5504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7DC2A-62ED-4BC1-86FC-1BB4837F01DA}"/>
              </a:ext>
            </a:extLst>
          </p:cNvPr>
          <p:cNvSpPr txBox="1"/>
          <p:nvPr/>
        </p:nvSpPr>
        <p:spPr>
          <a:xfrm>
            <a:off x="584200" y="2413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our script so far…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9D00-1C46-48CF-90D3-4979B6D2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81" y="285187"/>
            <a:ext cx="422268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2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711" y="104173"/>
            <a:ext cx="958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make one more refinement.  How much duplicate information was there in the taxa?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how much were the taxa correlated?  How good was our compression?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5" y="1334358"/>
            <a:ext cx="9476423" cy="428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119" y="792867"/>
            <a:ext cx="749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the “summary” command and R will yield this information…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545028" y="6369479"/>
            <a:ext cx="699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details at http://afodor.github.io/classes/stats2015/Lecture19.pptx</a:t>
            </a:r>
          </a:p>
        </p:txBody>
      </p:sp>
    </p:spTree>
    <p:extLst>
      <p:ext uri="{BB962C8B-B14F-4D97-AF65-F5344CB8AC3E}">
        <p14:creationId xmlns:p14="http://schemas.microsoft.com/office/powerpoint/2010/main" val="2750157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968025"/>
            <a:ext cx="8121280" cy="501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46" y="231494"/>
            <a:ext cx="631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(in this case manually) add this to our graph script…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7ABA-ED72-4E19-9B15-B2748651470C}"/>
              </a:ext>
            </a:extLst>
          </p:cNvPr>
          <p:cNvSpPr/>
          <p:nvPr/>
        </p:nvSpPr>
        <p:spPr>
          <a:xfrm>
            <a:off x="1917700" y="6482881"/>
            <a:ext cx="1056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https://github.com/afodor/metagenomicsTools/blob/master/src/classExamples/ch2018/quickOrdination.txt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757" y="544009"/>
            <a:ext cx="4092367" cy="4084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713053" y="5532699"/>
            <a:ext cx="347241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375230" y="5532699"/>
            <a:ext cx="283580" cy="2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8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304" y="400833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this spreadsheet as our base input into R…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224" y="6418255"/>
            <a:ext cx="13536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https://github.com/kwinglee/UrbanRuralChina/blob/master/16SrRNA/inputData/RDP/genus_taxaAsColumnsLogNorm_WithMetadata.txt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945385"/>
            <a:ext cx="11360458" cy="33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7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4" y="485079"/>
            <a:ext cx="10011807" cy="61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332" y="115747"/>
            <a:ext cx="99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And, finally, we might want to write one file with the metadata, taxa information and MDS axes…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72537" y="560793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86041" y="5835567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902845" y="6454814"/>
            <a:ext cx="804440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14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0025" y="682906"/>
            <a:ext cx="893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now ready to be inputted into any application (or read in by the next R script….)</a:t>
            </a:r>
          </a:p>
        </p:txBody>
      </p:sp>
    </p:spTree>
    <p:extLst>
      <p:ext uri="{BB962C8B-B14F-4D97-AF65-F5344CB8AC3E}">
        <p14:creationId xmlns:p14="http://schemas.microsoft.com/office/powerpoint/2010/main" val="3174154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9392" y="213758"/>
            <a:ext cx="948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ordination on metagenomics data is not without controversy…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0" y="883124"/>
            <a:ext cx="10517255" cy="36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388" y="4425184"/>
            <a:ext cx="11931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argues that different distance metrics make different assumptions about mean-variance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relationships, and hence you can think you are looking at a difference in means between two groups but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really it is a difference in variance…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interesting (and worthy of study) but in practice reviewers are unlikely to give you too much trouble…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authors recommend approaching datasets taxa by taxa (or gene by gene), which is what we will turn to next..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26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231757" y="138316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97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1702778"/>
            <a:ext cx="11774856" cy="2676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70" y="682906"/>
            <a:ext cx="99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number of “metadata” columns in our spreadsheet that we might be interested in…..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372" y="5058137"/>
            <a:ext cx="110722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we start to build statistical models, it would be useful to be able to graph out the entire spreadsheet.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ability to make visualizations of very complex datasets is one of the great strengths of 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going to make a multi-page PDF “ball” where each page of the PDF is an MDS axes (or taxa)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graphed out against all of the metadata</a:t>
            </a:r>
          </a:p>
        </p:txBody>
      </p:sp>
    </p:spTree>
    <p:extLst>
      <p:ext uri="{BB962C8B-B14F-4D97-AF65-F5344CB8AC3E}">
        <p14:creationId xmlns:p14="http://schemas.microsoft.com/office/powerpoint/2010/main" val="1517555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2" y="1073311"/>
            <a:ext cx="9750706" cy="364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975" y="289368"/>
            <a:ext cx="909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start by defining which columns in our spreadsheet we will want to be on our y axes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736466" y="4485185"/>
            <a:ext cx="1238491" cy="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7671" y="5249119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(Input file for this section can be found at </a:t>
            </a:r>
          </a:p>
        </p:txBody>
      </p:sp>
    </p:spTree>
    <p:extLst>
      <p:ext uri="{BB962C8B-B14F-4D97-AF65-F5344CB8AC3E}">
        <p14:creationId xmlns:p14="http://schemas.microsoft.com/office/powerpoint/2010/main" val="1649484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" y="1076445"/>
            <a:ext cx="10505827" cy="545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246" y="324091"/>
            <a:ext cx="110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about 350 columns that we are interested in (but as we will see we will filter some of those away)</a:t>
            </a:r>
          </a:p>
        </p:txBody>
      </p:sp>
    </p:spTree>
    <p:extLst>
      <p:ext uri="{BB962C8B-B14F-4D97-AF65-F5344CB8AC3E}">
        <p14:creationId xmlns:p14="http://schemas.microsoft.com/office/powerpoint/2010/main" val="68179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286000" y="130215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1" y="1088022"/>
            <a:ext cx="515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a PDF file for writing in our output directory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1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90440" y="1823012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3576" y="1655181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</a:t>
            </a:r>
            <a:r>
              <a:rPr lang="en-US" dirty="0" err="1"/>
              <a:t>patientIDs</a:t>
            </a:r>
            <a:r>
              <a:rPr lang="en-US" dirty="0"/>
              <a:t> (will be our x-axis)</a:t>
            </a:r>
          </a:p>
        </p:txBody>
      </p:sp>
    </p:spTree>
    <p:extLst>
      <p:ext uri="{BB962C8B-B14F-4D97-AF65-F5344CB8AC3E}">
        <p14:creationId xmlns:p14="http://schemas.microsoft.com/office/powerpoint/2010/main" val="588053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29068" y="2361236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2204" y="2193405"/>
            <a:ext cx="296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our data columns</a:t>
            </a:r>
          </a:p>
        </p:txBody>
      </p:sp>
    </p:spTree>
    <p:extLst>
      <p:ext uri="{BB962C8B-B14F-4D97-AF65-F5344CB8AC3E}">
        <p14:creationId xmlns:p14="http://schemas.microsoft.com/office/powerpoint/2010/main" val="3206596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882" y="444674"/>
            <a:ext cx="1098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spreadsheet has the following features: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taxa are columns; the rows are samples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metadata (urban vs. rural,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are in the same spreadsheet as the relative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 counts are log-normalized according to the following formula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09" y="1964844"/>
            <a:ext cx="5903739" cy="2676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8099" y="4511562"/>
            <a:ext cx="469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https://www.nature.com/articles/ismej2013106</a:t>
            </a:r>
          </a:p>
        </p:txBody>
      </p:sp>
    </p:spTree>
    <p:extLst>
      <p:ext uri="{BB962C8B-B14F-4D97-AF65-F5344CB8AC3E}">
        <p14:creationId xmlns:p14="http://schemas.microsoft.com/office/powerpoint/2010/main" val="1180504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42954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66351" y="287051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59487" y="2702688"/>
            <a:ext cx="382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out the </a:t>
            </a:r>
            <a:r>
              <a:rPr lang="en-US" dirty="0" err="1"/>
              <a:t>ith</a:t>
            </a:r>
            <a:r>
              <a:rPr lang="en-US" dirty="0"/>
              <a:t> column for our y-axis</a:t>
            </a:r>
          </a:p>
        </p:txBody>
      </p:sp>
    </p:spTree>
    <p:extLst>
      <p:ext uri="{BB962C8B-B14F-4D97-AF65-F5344CB8AC3E}">
        <p14:creationId xmlns:p14="http://schemas.microsoft.com/office/powerpoint/2010/main" val="3276169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467824" y="3408737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3599" y="322933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taxa that are at least 25% non-zero</a:t>
            </a:r>
          </a:p>
        </p:txBody>
      </p:sp>
    </p:spTree>
    <p:extLst>
      <p:ext uri="{BB962C8B-B14F-4D97-AF65-F5344CB8AC3E}">
        <p14:creationId xmlns:p14="http://schemas.microsoft.com/office/powerpoint/2010/main" val="2557411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64327" y="3935381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40102" y="3755976"/>
            <a:ext cx="231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name of our y-axis</a:t>
            </a:r>
          </a:p>
        </p:txBody>
      </p:sp>
    </p:spTree>
    <p:extLst>
      <p:ext uri="{BB962C8B-B14F-4D97-AF65-F5344CB8AC3E}">
        <p14:creationId xmlns:p14="http://schemas.microsoft.com/office/powerpoint/2010/main" val="1870197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5842" y="472824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the box-plot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760825" y="4317357"/>
            <a:ext cx="1082233" cy="42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71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7167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script to make a “PDF ball” of all of our data columns vs. subject id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34832" y="4936589"/>
            <a:ext cx="142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695691" y="4409954"/>
            <a:ext cx="8802547" cy="1180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639" y="5573198"/>
            <a:ext cx="363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tell R to close the PDF file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481559" y="5972537"/>
            <a:ext cx="578735" cy="27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67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2" y="1342663"/>
            <a:ext cx="4736614" cy="463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7387" y="353028"/>
            <a:ext cx="1053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end up with a 91 page PDF ball that shows the MDS axes and taxa graphed by patient ID.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 a strong subject-effect.  The tendency of the microbiome to be stable over the two time points.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8" y="1296364"/>
            <a:ext cx="5091475" cy="48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65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5" y="531380"/>
            <a:ext cx="10272226" cy="6083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52618" y="4762982"/>
            <a:ext cx="983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479665" y="5272269"/>
            <a:ext cx="80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93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1" y="1041721"/>
            <a:ext cx="5473299" cy="528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689" y="167836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a few more lines of “stupid R tricks”, we can actually add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the boxplots…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23" y="949124"/>
            <a:ext cx="5796199" cy="55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09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38759" y="688694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29069" y="497711"/>
            <a:ext cx="217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4 graphs per page</a:t>
            </a:r>
          </a:p>
        </p:txBody>
      </p:sp>
    </p:spTree>
    <p:extLst>
      <p:ext uri="{BB962C8B-B14F-4D97-AF65-F5344CB8AC3E}">
        <p14:creationId xmlns:p14="http://schemas.microsoft.com/office/powerpoint/2010/main" val="183088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408" y="688932"/>
            <a:ext cx="7246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have your own dataset…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can work with you to get your data into the same format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(or to modify your R code to work with your table!)</a:t>
            </a:r>
          </a:p>
        </p:txBody>
      </p:sp>
    </p:spTree>
    <p:extLst>
      <p:ext uri="{BB962C8B-B14F-4D97-AF65-F5344CB8AC3E}">
        <p14:creationId xmlns:p14="http://schemas.microsoft.com/office/powerpoint/2010/main" val="1587977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818" y="-52082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extend our boxplots to the other metadata in our file..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7609" y="6335172"/>
            <a:ext cx="10749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https://github.com/afodor/metagenomicsTools/blob/master/src/classExamples/ch2018/pdfBall.txt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4" y="317249"/>
            <a:ext cx="7028313" cy="59504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26739" y="35939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7049" y="3402938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subject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450204" y="420351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514" y="4012536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</a:t>
            </a:r>
            <a:r>
              <a:rPr lang="en-US" dirty="0" err="1"/>
              <a:t>timepoint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596817" y="4789969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127" y="4598986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vs. rural/urban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53686" y="5376421"/>
            <a:ext cx="671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8209" y="5197012"/>
            <a:ext cx="465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blank plot (to make the 4</a:t>
            </a:r>
            <a:r>
              <a:rPr lang="en-US" baseline="30000" dirty="0"/>
              <a:t>th</a:t>
            </a:r>
            <a:r>
              <a:rPr lang="en-US" dirty="0"/>
              <a:t> plot on each page)</a:t>
            </a:r>
          </a:p>
        </p:txBody>
      </p:sp>
    </p:spTree>
    <p:extLst>
      <p:ext uri="{BB962C8B-B14F-4D97-AF65-F5344CB8AC3E}">
        <p14:creationId xmlns:p14="http://schemas.microsoft.com/office/powerpoint/2010/main" val="1661586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2" y="416688"/>
            <a:ext cx="6165821" cy="6213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2522" y="630820"/>
            <a:ext cx="403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Visually, we see strong separation by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separation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separation by rural/urban</a:t>
            </a:r>
          </a:p>
        </p:txBody>
      </p:sp>
    </p:spTree>
    <p:extLst>
      <p:ext uri="{BB962C8B-B14F-4D97-AF65-F5344CB8AC3E}">
        <p14:creationId xmlns:p14="http://schemas.microsoft.com/office/powerpoint/2010/main" val="297238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797" y="144684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in our PDF ball, we have this view for every non-rare taxa in 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3" y="607673"/>
            <a:ext cx="5762439" cy="5685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171" y="6256117"/>
            <a:ext cx="937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look at the pdf ball here: http://afodor.github.io/classes/ChapelHill2018/pdfBall.pdf</a:t>
            </a:r>
          </a:p>
        </p:txBody>
      </p:sp>
    </p:spTree>
    <p:extLst>
      <p:ext uri="{BB962C8B-B14F-4D97-AF65-F5344CB8AC3E}">
        <p14:creationId xmlns:p14="http://schemas.microsoft.com/office/powerpoint/2010/main" val="2562716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13188" y="1672537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16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82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4653" y="1464197"/>
            <a:ext cx="1614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0921" y="114010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to hold our p-values</a:t>
            </a:r>
          </a:p>
        </p:txBody>
      </p:sp>
    </p:spTree>
    <p:extLst>
      <p:ext uri="{BB962C8B-B14F-4D97-AF65-F5344CB8AC3E}">
        <p14:creationId xmlns:p14="http://schemas.microsoft.com/office/powerpoint/2010/main" val="38425044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641" y="10231"/>
            <a:ext cx="1000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MDS axis or taxa, we can also run statistical tests (in addition to doing the visualization)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897" y="650298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6" y="299479"/>
            <a:ext cx="9607646" cy="630115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762982" y="3507129"/>
            <a:ext cx="619246" cy="3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56522" y="3194613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two </a:t>
            </a:r>
            <a:r>
              <a:rPr lang="en-US" dirty="0" err="1"/>
              <a:t>timepoints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20718" y="4658810"/>
            <a:ext cx="752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96225" y="4444679"/>
            <a:ext cx="319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one-way ANOVA for subject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892" y="4869072"/>
            <a:ext cx="29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t-test for our rural vs. </a:t>
            </a:r>
            <a:r>
              <a:rPr lang="en-US" dirty="0" err="1"/>
              <a:t>urbal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88684" y="5202820"/>
            <a:ext cx="584521" cy="1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105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39" y="723415"/>
            <a:ext cx="7716340" cy="5936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53" y="4094239"/>
            <a:ext cx="4709453" cy="168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776" y="98383"/>
            <a:ext cx="1154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examining the distribution of p-values, we can get a sense of the strength of associations with our meta-data</a:t>
            </a:r>
          </a:p>
        </p:txBody>
      </p:sp>
    </p:spTree>
    <p:extLst>
      <p:ext uri="{BB962C8B-B14F-4D97-AF65-F5344CB8AC3E}">
        <p14:creationId xmlns:p14="http://schemas.microsoft.com/office/powerpoint/2010/main" val="6316712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2C6CB-61B8-472A-9343-EFB261B780F9}"/>
              </a:ext>
            </a:extLst>
          </p:cNvPr>
          <p:cNvSpPr txBox="1"/>
          <p:nvPr/>
        </p:nvSpPr>
        <p:spPr>
          <a:xfrm>
            <a:off x="680720" y="386080"/>
            <a:ext cx="956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histogram of all p-value is uniform when the null hypothesis is expected to be true!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34B7-7581-48D1-8D7B-7C0830A3C79B}"/>
              </a:ext>
            </a:extLst>
          </p:cNvPr>
          <p:cNvSpPr txBox="1"/>
          <p:nvPr/>
        </p:nvSpPr>
        <p:spPr>
          <a:xfrm>
            <a:off x="908424" y="5797176"/>
            <a:ext cx="902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use simple thresholds of p &lt;0.05 for cases where you have evaluate multiple hypotheses!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681F7-4486-4574-8F2B-0E279CD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0" y="987169"/>
            <a:ext cx="4550163" cy="4578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4EBD35-6CFA-4C35-9B98-E388DA7F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159" y="1893436"/>
            <a:ext cx="4007936" cy="1799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093CF-8789-49BE-9695-4669EE882D5D}"/>
              </a:ext>
            </a:extLst>
          </p:cNvPr>
          <p:cNvCxnSpPr/>
          <p:nvPr/>
        </p:nvCxnSpPr>
        <p:spPr>
          <a:xfrm flipH="1">
            <a:off x="7671460" y="1377538"/>
            <a:ext cx="546265" cy="7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107651-C390-4F17-A86C-5AC6B217EE07}"/>
              </a:ext>
            </a:extLst>
          </p:cNvPr>
          <p:cNvSpPr txBox="1"/>
          <p:nvPr/>
        </p:nvSpPr>
        <p:spPr>
          <a:xfrm>
            <a:off x="7253753" y="77816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 an experiment where the null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is always true…</a:t>
            </a:r>
          </a:p>
        </p:txBody>
      </p:sp>
    </p:spTree>
    <p:extLst>
      <p:ext uri="{BB962C8B-B14F-4D97-AF65-F5344CB8AC3E}">
        <p14:creationId xmlns:p14="http://schemas.microsoft.com/office/powerpoint/2010/main" val="35027725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1" y="533400"/>
            <a:ext cx="57024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alternative:</a:t>
            </a:r>
          </a:p>
          <a:p>
            <a:endParaRPr lang="en-US" dirty="0"/>
          </a:p>
          <a:p>
            <a:r>
              <a:rPr lang="en-US" dirty="0"/>
              <a:t>	Use as a p-value threshold </a:t>
            </a:r>
            <a:r>
              <a:rPr lang="en-US" dirty="0" err="1"/>
              <a:t>Bonferroni</a:t>
            </a:r>
            <a:r>
              <a:rPr lang="en-US" dirty="0"/>
              <a:t> correction.</a:t>
            </a:r>
          </a:p>
          <a:p>
            <a:endParaRPr lang="en-US" dirty="0"/>
          </a:p>
          <a:p>
            <a:r>
              <a:rPr lang="en-US" dirty="0"/>
              <a:t>	The desired threshold / number of tests.</a:t>
            </a:r>
          </a:p>
          <a:p>
            <a:endParaRPr lang="en-US" dirty="0"/>
          </a:p>
          <a:p>
            <a:r>
              <a:rPr lang="en-US" dirty="0"/>
              <a:t>	In this case  0.05 / 20000  =  2.5e-06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2971801"/>
            <a:ext cx="28098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5334000"/>
            <a:ext cx="5743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0" y="4038600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of our p-</a:t>
            </a:r>
            <a:r>
              <a:rPr lang="en-US" dirty="0" err="1"/>
              <a:t>vals</a:t>
            </a:r>
            <a:r>
              <a:rPr lang="en-US" dirty="0"/>
              <a:t> reach this threshold..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0" y="6248400"/>
            <a:ext cx="575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threshold, there is a 5% chance of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false positives </a:t>
            </a:r>
          </a:p>
        </p:txBody>
      </p:sp>
    </p:spTree>
    <p:extLst>
      <p:ext uri="{BB962C8B-B14F-4D97-AF65-F5344CB8AC3E}">
        <p14:creationId xmlns:p14="http://schemas.microsoft.com/office/powerpoint/2010/main" val="366714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52486" y="833372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64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0" y="228601"/>
            <a:ext cx="8715014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Bonferroni</a:t>
            </a:r>
            <a:r>
              <a:rPr lang="en-US" dirty="0"/>
              <a:t> correction is sometimes considered </a:t>
            </a:r>
            <a:r>
              <a:rPr lang="en-US" dirty="0">
                <a:solidFill>
                  <a:srgbClr val="FF0000"/>
                </a:solidFill>
              </a:rPr>
              <a:t>too conservative </a:t>
            </a:r>
            <a:r>
              <a:rPr lang="en-US" dirty="0"/>
              <a:t>for genomics experiments.</a:t>
            </a:r>
          </a:p>
          <a:p>
            <a:endParaRPr lang="en-US" dirty="0"/>
          </a:p>
          <a:p>
            <a:r>
              <a:rPr lang="en-US" dirty="0"/>
              <a:t>At small sample sizes, you might have few genes with p-values smaller than the </a:t>
            </a:r>
          </a:p>
          <a:p>
            <a:r>
              <a:rPr lang="en-US" dirty="0" err="1"/>
              <a:t>Bonferroni</a:t>
            </a:r>
            <a:r>
              <a:rPr lang="en-US" dirty="0"/>
              <a:t> thresholds.</a:t>
            </a:r>
          </a:p>
          <a:p>
            <a:endParaRPr lang="en-US" dirty="0"/>
          </a:p>
          <a:p>
            <a:r>
              <a:rPr lang="en-US" dirty="0"/>
              <a:t>A less conservative alternative, false discovery rate.</a:t>
            </a:r>
          </a:p>
          <a:p>
            <a:endParaRPr lang="en-US" dirty="0"/>
          </a:p>
          <a:p>
            <a:r>
              <a:rPr lang="en-US" dirty="0"/>
              <a:t>At a 5% false discovery rate, we expect 5% of our hits to be false positives.</a:t>
            </a:r>
          </a:p>
          <a:p>
            <a:endParaRPr lang="en-US" dirty="0"/>
          </a:p>
          <a:p>
            <a:r>
              <a:rPr lang="en-US" dirty="0"/>
              <a:t>This is less conservative than </a:t>
            </a:r>
            <a:r>
              <a:rPr lang="en-US" dirty="0" err="1"/>
              <a:t>Bonferroni</a:t>
            </a:r>
            <a:r>
              <a:rPr lang="en-US" dirty="0"/>
              <a:t> correction, where there is a 5% chance</a:t>
            </a:r>
          </a:p>
          <a:p>
            <a:r>
              <a:rPr lang="en-US" dirty="0"/>
              <a:t>that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of our hits are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1983821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904999" y="228600"/>
            <a:ext cx="769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straight-forward approach to finding genes at a given false-discovery rate</a:t>
            </a:r>
          </a:p>
          <a:p>
            <a:endParaRPr lang="en-US" dirty="0"/>
          </a:p>
          <a:p>
            <a:r>
              <a:rPr lang="en-US" dirty="0" err="1"/>
              <a:t>Benjamini</a:t>
            </a:r>
            <a:r>
              <a:rPr lang="en-US" dirty="0"/>
              <a:t> and Hochberg FDR</a:t>
            </a:r>
          </a:p>
          <a:p>
            <a:endParaRPr lang="en-US" dirty="0"/>
          </a:p>
          <a:p>
            <a:r>
              <a:rPr lang="en-US" dirty="0"/>
              <a:t>	1.  Rank all the p-values (smallest first).  The rank of each value = K</a:t>
            </a:r>
          </a:p>
          <a:p>
            <a:endParaRPr lang="en-US" dirty="0"/>
          </a:p>
          <a:p>
            <a:r>
              <a:rPr lang="en-US" dirty="0"/>
              <a:t>	2.  Calculate N * p / k </a:t>
            </a:r>
          </a:p>
          <a:p>
            <a:r>
              <a:rPr lang="en-US" dirty="0"/>
              <a:t>		where N = the # of hypotheses that you are testing</a:t>
            </a:r>
          </a:p>
          <a:p>
            <a:r>
              <a:rPr lang="en-US" dirty="0"/>
              <a:t>		             p = the “raw” (uncorrected) p-value.</a:t>
            </a:r>
          </a:p>
          <a:p>
            <a:endParaRPr lang="en-US" dirty="0"/>
          </a:p>
          <a:p>
            <a:r>
              <a:rPr lang="en-US" dirty="0"/>
              <a:t>	3.  Start at the top of the list.  Go down to N * p / k &gt; threshold </a:t>
            </a:r>
          </a:p>
          <a:p>
            <a:r>
              <a:rPr lang="en-US" dirty="0"/>
              <a:t>		(e.g. 0.10 for 10% FDR).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114801"/>
            <a:ext cx="54483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3352800"/>
            <a:ext cx="218946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1" y="5562601"/>
            <a:ext cx="523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* p = # of expected false positives at a given p-value</a:t>
            </a:r>
          </a:p>
          <a:p>
            <a:r>
              <a:rPr lang="en-US" dirty="0"/>
              <a:t> k = # of genes actually observed at that p-value</a:t>
            </a:r>
          </a:p>
        </p:txBody>
      </p:sp>
    </p:spTree>
    <p:extLst>
      <p:ext uri="{BB962C8B-B14F-4D97-AF65-F5344CB8AC3E}">
        <p14:creationId xmlns:p14="http://schemas.microsoft.com/office/powerpoint/2010/main" val="17184867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1" y="533401"/>
            <a:ext cx="74496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for the first hit (smallest p-value), 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 is the same as BH FDR.</a:t>
            </a:r>
          </a:p>
          <a:p>
            <a:endParaRPr lang="en-US" dirty="0"/>
          </a:p>
          <a:p>
            <a:r>
              <a:rPr lang="en-US" dirty="0"/>
              <a:t>(Since if k=1,</a:t>
            </a:r>
          </a:p>
          <a:p>
            <a:endParaRPr lang="en-US" dirty="0"/>
          </a:p>
          <a:p>
            <a:r>
              <a:rPr lang="en-US" dirty="0"/>
              <a:t>	N * p / K = N * p</a:t>
            </a:r>
          </a:p>
          <a:p>
            <a:endParaRPr lang="en-US" dirty="0"/>
          </a:p>
          <a:p>
            <a:r>
              <a:rPr lang="en-US" dirty="0"/>
              <a:t>which is the same as multiplying the p-value by the number of hypotheses to </a:t>
            </a:r>
          </a:p>
          <a:p>
            <a:r>
              <a:rPr lang="en-US" dirty="0"/>
              <a:t>do the correction)</a:t>
            </a:r>
          </a:p>
        </p:txBody>
      </p:sp>
    </p:spTree>
    <p:extLst>
      <p:ext uri="{BB962C8B-B14F-4D97-AF65-F5344CB8AC3E}">
        <p14:creationId xmlns:p14="http://schemas.microsoft.com/office/powerpoint/2010/main" val="910842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1219201"/>
            <a:ext cx="8639175" cy="443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602" y="152400"/>
            <a:ext cx="698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example results from </a:t>
            </a:r>
            <a:r>
              <a:rPr lang="en-US" dirty="0" err="1"/>
              <a:t>DeSeq</a:t>
            </a:r>
            <a:r>
              <a:rPr lang="en-US" dirty="0"/>
              <a:t> (a popular RNA-</a:t>
            </a:r>
            <a:r>
              <a:rPr lang="en-US" dirty="0" err="1"/>
              <a:t>seq</a:t>
            </a:r>
            <a:r>
              <a:rPr lang="en-US" dirty="0"/>
              <a:t> analysis tool)…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7848600" y="9906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1" y="6096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p-values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9563100" y="9525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780" y="304801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adjusted </a:t>
            </a:r>
          </a:p>
          <a:p>
            <a:r>
              <a:rPr lang="en-US" dirty="0"/>
              <a:t>p-values..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B0895-F6E4-4AF7-99C0-E64C002B170B}"/>
              </a:ext>
            </a:extLst>
          </p:cNvPr>
          <p:cNvSpPr txBox="1"/>
          <p:nvPr/>
        </p:nvSpPr>
        <p:spPr>
          <a:xfrm>
            <a:off x="681318" y="5910729"/>
            <a:ext cx="865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BH FDR correction from r with </a:t>
            </a:r>
            <a:r>
              <a:rPr lang="en-US" dirty="0" err="1"/>
              <a:t>p.adjust</a:t>
            </a:r>
            <a:r>
              <a:rPr lang="en-US" dirty="0"/>
              <a:t>( </a:t>
            </a:r>
            <a:r>
              <a:rPr lang="en-US" dirty="0" err="1"/>
              <a:t>uncorrectedPValues</a:t>
            </a:r>
            <a:r>
              <a:rPr lang="en-US" dirty="0"/>
              <a:t>, method=“BH”)</a:t>
            </a:r>
          </a:p>
        </p:txBody>
      </p:sp>
    </p:spTree>
    <p:extLst>
      <p:ext uri="{BB962C8B-B14F-4D97-AF65-F5344CB8AC3E}">
        <p14:creationId xmlns:p14="http://schemas.microsoft.com/office/powerpoint/2010/main" val="3483583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7897" y="6560854"/>
            <a:ext cx="10708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https://github.com/afodor/metagenomicsTools/blob/master/src/classExamples/ch2018/quickSimpleStats.txt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403262"/>
            <a:ext cx="8838806" cy="6162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643591" y="141849"/>
            <a:ext cx="10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our script, we can write out the adjusted and un-adjusted p-values for other applications to use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059508" y="274906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78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4" y="1493609"/>
            <a:ext cx="11947646" cy="400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538" y="433754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we end up with our sorted list of taxa associated with our metadata </a:t>
            </a:r>
          </a:p>
        </p:txBody>
      </p:sp>
    </p:spTree>
    <p:extLst>
      <p:ext uri="{BB962C8B-B14F-4D97-AF65-F5344CB8AC3E}">
        <p14:creationId xmlns:p14="http://schemas.microsoft.com/office/powerpoint/2010/main" val="27328247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5A1AF4-E6FE-442E-AD85-38A6B88C79C3}"/>
              </a:ext>
            </a:extLst>
          </p:cNvPr>
          <p:cNvSpPr txBox="1"/>
          <p:nvPr/>
        </p:nvSpPr>
        <p:spPr>
          <a:xfrm>
            <a:off x="700645" y="118753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gives you flexibility to make any view of the data you want….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69678-3FFC-4474-A06E-9CA92CC7BD74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CF573-CAC3-4D15-9B1C-25FBE379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834054"/>
            <a:ext cx="8593717" cy="5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3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E35D-8C44-4821-8B07-354A3FC2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2" y="483400"/>
            <a:ext cx="8615790" cy="5576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CBEB50-670E-4B62-80A2-66DAD18A5577}"/>
              </a:ext>
            </a:extLst>
          </p:cNvPr>
          <p:cNvSpPr/>
          <p:nvPr/>
        </p:nvSpPr>
        <p:spPr>
          <a:xfrm>
            <a:off x="2002971" y="6488668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https://github.com/afodor/metagenomicsTools/blob/master/src/classExamples/ch2018/meanVsGraph.txt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CC66B-73F9-498C-A74C-EA19CB57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8" y="68283"/>
            <a:ext cx="5153830" cy="51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774B1-9FA7-4922-A27B-0B66BABCE360}"/>
              </a:ext>
            </a:extLst>
          </p:cNvPr>
          <p:cNvSpPr txBox="1"/>
          <p:nvPr/>
        </p:nvSpPr>
        <p:spPr>
          <a:xfrm>
            <a:off x="855023" y="35626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view I’ve used in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multiple publications…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85364-04A1-4768-827C-5C514C4F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2" y="1254668"/>
            <a:ext cx="4755363" cy="4003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A4285-4FBF-4033-8BBC-B29520C1603B}"/>
              </a:ext>
            </a:extLst>
          </p:cNvPr>
          <p:cNvSpPr/>
          <p:nvPr/>
        </p:nvSpPr>
        <p:spPr>
          <a:xfrm>
            <a:off x="554181" y="5072402"/>
            <a:ext cx="7271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https://journals.plos.org/plosone/article?id=10.1371/journal.pone.0045001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Adult Cystic Fibrosis Airway Microbiota Is Stable over Time and Infection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and Highly Resilient to Antibiotic Treatment of Exacerbations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70ABA-393C-493D-9F55-F88B7FF7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75" y="1007523"/>
            <a:ext cx="4609296" cy="4244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170CEE-F2DC-4642-B20C-12561E8034C8}"/>
              </a:ext>
            </a:extLst>
          </p:cNvPr>
          <p:cNvSpPr/>
          <p:nvPr/>
        </p:nvSpPr>
        <p:spPr>
          <a:xfrm>
            <a:off x="6444343" y="52992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Rifaximin is associated with modest, transient decreases in multiple taxa in the gut microbiota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of patients with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-predominant irritable bowel syndrome</a:t>
            </a:r>
          </a:p>
        </p:txBody>
      </p:sp>
    </p:spTree>
    <p:extLst>
      <p:ext uri="{BB962C8B-B14F-4D97-AF65-F5344CB8AC3E}">
        <p14:creationId xmlns:p14="http://schemas.microsoft.com/office/powerpoint/2010/main" val="4168687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228" y="665544"/>
            <a:ext cx="4467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Normalizing your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Ordination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Graphing everything into one big PDF ball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Simple Statistical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Not So Simple Statistical Models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1841" y="1973478"/>
            <a:ext cx="1209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0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894" y="12527"/>
            <a:ext cx="819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will need to choose some normalization scheme..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(Each sequence library will be of a different depth; you need to correct for that)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24" y="935857"/>
            <a:ext cx="5934672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203" y="5549031"/>
            <a:ext cx="1155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easiest (not necessarily the best) approach is to divide each cell by the total # of sequences in that sample.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relative abundance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687" y="6538586"/>
            <a:ext cx="574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due to :Matthew C. B. </a:t>
            </a:r>
            <a:r>
              <a:rPr lang="en-US" dirty="0" err="1"/>
              <a:t>Tsilimigras</a:t>
            </a:r>
            <a:r>
              <a:rPr lang="en-US" dirty="0"/>
              <a:t> (Matthew C. Brown)</a:t>
            </a:r>
          </a:p>
        </p:txBody>
      </p:sp>
    </p:spTree>
    <p:extLst>
      <p:ext uri="{BB962C8B-B14F-4D97-AF65-F5344CB8AC3E}">
        <p14:creationId xmlns:p14="http://schemas.microsoft.com/office/powerpoint/2010/main" val="34372547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7" y="397475"/>
            <a:ext cx="8838806" cy="6162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245752" y="3593939"/>
            <a:ext cx="613458" cy="59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8537" y="3935392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simple t-test here is not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“publishable” test as we ignore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there are two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timepoints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subject</a:t>
            </a:r>
          </a:p>
        </p:txBody>
      </p:sp>
    </p:spTree>
    <p:extLst>
      <p:ext uri="{BB962C8B-B14F-4D97-AF65-F5344CB8AC3E}">
        <p14:creationId xmlns:p14="http://schemas.microsoft.com/office/powerpoint/2010/main" val="38183843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9043" y="1035934"/>
            <a:ext cx="6288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alternative: Do t-tests at both times separating the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alternative: Mixed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http://afodor.github.io/classes/stats2018/Lecture18.pptx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844909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280" y="313480"/>
            <a:ext cx="921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repeated samples from the same person, or people within hospitals, or mice within cages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8160" y="988550"/>
            <a:ext cx="34698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Y =    drug   +  (hospital) + error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39484" y="1360025"/>
            <a:ext cx="0" cy="900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4728259" y="2385550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/>
                <a:cs typeface="Arial"/>
              </a:rPr>
              <a:t>Random Effects</a:t>
            </a:r>
          </a:p>
        </p:txBody>
      </p:sp>
      <p:sp>
        <p:nvSpPr>
          <p:cNvPr id="6" name="Left Brace 5"/>
          <p:cNvSpPr/>
          <p:nvPr/>
        </p:nvSpPr>
        <p:spPr>
          <a:xfrm rot="16200000">
            <a:off x="4243429" y="1232081"/>
            <a:ext cx="384174" cy="6337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3737660" y="1817225"/>
            <a:ext cx="1514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Fixed Effects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6059" y="3036426"/>
            <a:ext cx="62654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Assumptions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Random effects are </a:t>
            </a:r>
            <a:r>
              <a:rPr lang="en-US" dirty="0" err="1">
                <a:latin typeface="Arial"/>
                <a:cs typeface="Arial"/>
              </a:rPr>
              <a:t>i.i.d</a:t>
            </a:r>
            <a:r>
              <a:rPr lang="en-US" dirty="0">
                <a:latin typeface="Arial"/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Variance in groups are equal (homoscedasticity)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Hospital effects are normally distributed with a mean of 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6460" y="4560426"/>
            <a:ext cx="6581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effect, each hospital adds some value to the fixed effects and this </a:t>
            </a:r>
          </a:p>
          <a:p>
            <a:r>
              <a:rPr lang="en-US" dirty="0"/>
              <a:t>value is normally distributed with a mean of 0…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23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information in two books (both can be downloaded from campus via springer links):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(beyond mixed-models)</a:t>
            </a:r>
          </a:p>
        </p:txBody>
      </p:sp>
    </p:spTree>
    <p:extLst>
      <p:ext uri="{BB962C8B-B14F-4D97-AF65-F5344CB8AC3E}">
        <p14:creationId xmlns:p14="http://schemas.microsoft.com/office/powerpoint/2010/main" val="28053956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140" y="-47503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good deal of current interest in the literature in explicitly modeling the zeros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(these are often called “zero inflated models”)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89" y="2304665"/>
            <a:ext cx="7014210" cy="417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" y="692295"/>
            <a:ext cx="6044727" cy="1612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572" y="3146961"/>
            <a:ext cx="4057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parameter model</a:t>
            </a:r>
          </a:p>
          <a:p>
            <a:r>
              <a:rPr lang="en-US" dirty="0"/>
              <a:t>One parameter to absorb the zeros</a:t>
            </a:r>
          </a:p>
          <a:p>
            <a:r>
              <a:rPr lang="en-US" dirty="0"/>
              <a:t>Two parameters to fit the rest of the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2" y="4293424"/>
            <a:ext cx="4752975" cy="209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54535" y="1151906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one is called the zero inflated beta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97311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031" y="712519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more…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731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429000"/>
            <a:ext cx="6019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7742" y="130135"/>
            <a:ext cx="95535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258784" y="130629"/>
            <a:ext cx="2683824" cy="380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017" y="20148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Essential for learning all the weirdness of R (does not try and teach stats!)</a:t>
            </a:r>
          </a:p>
        </p:txBody>
      </p:sp>
    </p:spTree>
    <p:extLst>
      <p:ext uri="{BB962C8B-B14F-4D97-AF65-F5344CB8AC3E}">
        <p14:creationId xmlns:p14="http://schemas.microsoft.com/office/powerpoint/2010/main" val="1053584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-76200"/>
            <a:ext cx="37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Helpful books on mixed linear models</a:t>
            </a:r>
          </a:p>
          <a:p>
            <a:r>
              <a:rPr lang="en-US" dirty="0"/>
              <a:t>http://link.springer.com/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685801"/>
            <a:ext cx="3352800" cy="319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1371601"/>
            <a:ext cx="5022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book is more mathematical and very thorough;</a:t>
            </a:r>
          </a:p>
          <a:p>
            <a:r>
              <a:rPr lang="en-US" dirty="0"/>
              <a:t>a good reference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0" y="4038600"/>
            <a:ext cx="868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4191001"/>
            <a:ext cx="5743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4114800"/>
            <a:ext cx="179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1" y="5486401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This book is more accessible and covers a broader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range of topics (including zero-inflated models)</a:t>
            </a:r>
          </a:p>
        </p:txBody>
      </p:sp>
    </p:spTree>
    <p:extLst>
      <p:ext uri="{BB962C8B-B14F-4D97-AF65-F5344CB8AC3E}">
        <p14:creationId xmlns:p14="http://schemas.microsoft.com/office/powerpoint/2010/main" val="776780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42548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http://www.amazon.com/gp/offer-listing/025608338X/ref=sr_1_5_olp?ie=UTF8&amp;qid=1357529565&amp;sr=8-5&amp;keywords=applied+linear+statistical+models&amp;condition=used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39883"/>
            <a:ext cx="8153400" cy="350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8083"/>
            <a:ext cx="8763000" cy="174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6800" y="1892083"/>
            <a:ext cx="1295400" cy="152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6434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3337" y="1924050"/>
            <a:ext cx="6619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57536" y="1009651"/>
            <a:ext cx="868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edition of this book is fine, but new or used is going to be around $40.</a:t>
            </a:r>
          </a:p>
          <a:p>
            <a:r>
              <a:rPr lang="en-US" dirty="0"/>
              <a:t>It really is an outstanding book (but dense!).  It is worth the investment of time and money</a:t>
            </a:r>
          </a:p>
        </p:txBody>
      </p:sp>
    </p:spTree>
    <p:extLst>
      <p:ext uri="{BB962C8B-B14F-4D97-AF65-F5344CB8AC3E}">
        <p14:creationId xmlns:p14="http://schemas.microsoft.com/office/powerpoint/2010/main" val="270189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4471</Words>
  <Application>Microsoft Office PowerPoint</Application>
  <PresentationFormat>Widescreen</PresentationFormat>
  <Paragraphs>438</Paragraphs>
  <Slides>105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Fodor, Anthony</dc:creator>
  <cp:lastModifiedBy>afodor</cp:lastModifiedBy>
  <cp:revision>193</cp:revision>
  <dcterms:created xsi:type="dcterms:W3CDTF">2018-10-12T18:15:23Z</dcterms:created>
  <dcterms:modified xsi:type="dcterms:W3CDTF">2023-09-29T03:05:36Z</dcterms:modified>
</cp:coreProperties>
</file>